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320" r:id="rId3"/>
    <p:sldId id="261" r:id="rId4"/>
    <p:sldId id="257" r:id="rId5"/>
    <p:sldId id="32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305" r:id="rId33"/>
    <p:sldId id="306" r:id="rId34"/>
    <p:sldId id="308" r:id="rId35"/>
    <p:sldId id="310" r:id="rId36"/>
    <p:sldId id="311" r:id="rId37"/>
    <p:sldId id="312" r:id="rId38"/>
    <p:sldId id="313" r:id="rId39"/>
    <p:sldId id="314" r:id="rId40"/>
    <p:sldId id="315" r:id="rId41"/>
    <p:sldId id="316" r:id="rId42"/>
    <p:sldId id="317" r:id="rId43"/>
    <p:sldId id="318" r:id="rId44"/>
  </p:sldIdLst>
  <p:sldSz cx="10080625" cy="7559675"/>
  <p:notesSz cx="7772400" cy="10058400"/>
  <p:defaultTextStyle>
    <a:defPPr>
      <a:defRPr lang="en-G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28"/>
  </p:normalViewPr>
  <p:slideViewPr>
    <p:cSldViewPr snapToGrid="0" snapToObjects="1">
      <p:cViewPr varScale="1">
        <p:scale>
          <a:sx n="108" d="100"/>
          <a:sy n="108" d="100"/>
        </p:scale>
        <p:origin x="12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6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4059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068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768680"/>
            <a:ext cx="292068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768680"/>
            <a:ext cx="292068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292068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4059000"/>
            <a:ext cx="292068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4059000"/>
            <a:ext cx="292068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 dirty="0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1640" cy="4384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0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4059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587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6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427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51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373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75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67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7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7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70" b="0" strike="noStrike" spc="-1"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6800"/>
            <a:ext cx="2348280" cy="520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0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en-GB" sz="1400" b="0" strike="noStrike" spc="-1">
                <a:latin typeface="Times New Roman"/>
              </a:rPr>
              <a:t>Uli Raich</a:t>
            </a:r>
          </a:p>
          <a:p>
            <a:pPr algn="ctr"/>
            <a:r>
              <a:rPr lang="en-GB" sz="1400" b="0" strike="noStrike" spc="-1">
                <a:latin typeface="Times New Roman"/>
              </a:rPr>
              <a:t>AIS conference Kampala 2019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6800"/>
            <a:ext cx="2348280" cy="520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fld id="{F06C621D-809D-4602-8C87-ADC155CBE03C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esp8266/tutorial/index.html" TargetMode="External"/><Relationship Id="rId2" Type="http://schemas.openxmlformats.org/officeDocument/2006/relationships/hyperlink" Target="https://github.com/micropython/micropython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spressif.com/sites/default/files/documentation/esp32-wrover-b_datasheet_en.pdf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cdn-shop.adafruit.com/datasheets/WS2812B.pdf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raich/MicroPython_IoTDemos/tree/master/drivers/ds1307" TargetMode="Externa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raich/MicroPython_IoTDemos/tree/master/drivers/oled" TargetMode="External"/><Relationship Id="rId2" Type="http://schemas.openxmlformats.org/officeDocument/2006/relationships/hyperlink" Target="https://docs.micropython.org/en/latest/library/framebuf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raich/MicroPython_IoTDemos/tree/master/drivers/buzzer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cs.espressif.com/projects/esp-idf/en/lates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1280160" y="2178138"/>
            <a:ext cx="7929720" cy="9033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spc="-1" dirty="0">
                <a:latin typeface="Arial"/>
              </a:rPr>
              <a:t>LEDs and </a:t>
            </a:r>
            <a:r>
              <a:rPr lang="en-GB" sz="5870" spc="-1" dirty="0" err="1">
                <a:latin typeface="Arial"/>
              </a:rPr>
              <a:t>NeoPixel</a:t>
            </a:r>
            <a:endParaRPr lang="en-GB" sz="5870" spc="-1" dirty="0">
              <a:latin typeface="Arial"/>
            </a:endParaRPr>
          </a:p>
        </p:txBody>
      </p:sp>
      <p:sp>
        <p:nvSpPr>
          <p:cNvPr id="44" name="TextShape 3"/>
          <p:cNvSpPr txBox="1"/>
          <p:nvPr/>
        </p:nvSpPr>
        <p:spPr>
          <a:xfrm>
            <a:off x="842717" y="4125174"/>
            <a:ext cx="7929720" cy="24418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GH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1463040" y="301320"/>
            <a:ext cx="850392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How to write a Micropython program? </a:t>
            </a:r>
          </a:p>
        </p:txBody>
      </p:sp>
      <p:sp>
        <p:nvSpPr>
          <p:cNvPr id="77" name="TextShape 2"/>
          <p:cNvSpPr txBox="1"/>
          <p:nvPr/>
        </p:nvSpPr>
        <p:spPr>
          <a:xfrm>
            <a:off x="504000" y="19202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3500"/>
          </a:bodyPr>
          <a:lstStyle/>
          <a:p>
            <a:r>
              <a:rPr lang="en-GB" sz="2400" b="1" strike="noStrike" spc="-1">
                <a:latin typeface="Arial"/>
              </a:rPr>
              <a:t>First we need a Micropython interpreter!</a:t>
            </a:r>
            <a:endParaRPr lang="en-GB" sz="2400" b="0" strike="noStrike" spc="-1">
              <a:latin typeface="Arial"/>
            </a:endParaRPr>
          </a:p>
          <a:p>
            <a:r>
              <a:rPr lang="en-GB" sz="2400" b="0" strike="noStrike" spc="-1">
                <a:latin typeface="Arial"/>
              </a:rPr>
              <a:t>You find the sources here:</a:t>
            </a:r>
            <a:br/>
            <a:r>
              <a:rPr lang="en-GB" sz="2400" b="0" strike="noStrike" spc="-1">
                <a:latin typeface="Arial"/>
                <a:hlinkClick r:id="rId2"/>
              </a:rPr>
              <a:t>https://github.com/micropython/micropython/</a:t>
            </a:r>
            <a:endParaRPr lang="en-GB" sz="2400" b="0" strike="noStrike" spc="-1">
              <a:latin typeface="Arial"/>
            </a:endParaRPr>
          </a:p>
          <a:p>
            <a:r>
              <a:rPr lang="en-GB" sz="2400" b="0" strike="noStrike" spc="-1">
                <a:latin typeface="Arial"/>
              </a:rPr>
              <a:t>In the repository you find ports for the ESP8266 and the ESP32.</a:t>
            </a:r>
          </a:p>
          <a:p>
            <a:r>
              <a:rPr lang="en-GB" sz="2400" b="0" strike="noStrike" spc="-1">
                <a:latin typeface="Arial"/>
              </a:rPr>
              <a:t>In order to compile the code you need the ESP-IDF and its cross compilers</a:t>
            </a:r>
          </a:p>
          <a:p>
            <a:r>
              <a:rPr lang="en-GB" sz="2400" b="0" strike="noStrike" spc="-1">
                <a:latin typeface="Arial"/>
              </a:rPr>
              <a:t>The code compiles into a binary file (firmware-combined.bin) which contains a boot loader and the interpreter.</a:t>
            </a:r>
          </a:p>
          <a:p>
            <a:r>
              <a:rPr lang="en-GB" sz="2400" b="0" strike="noStrike" spc="-1">
                <a:latin typeface="Arial"/>
              </a:rPr>
              <a:t>This binary must be uploaded and flashed.</a:t>
            </a:r>
          </a:p>
          <a:p>
            <a:r>
              <a:rPr lang="en-GB" sz="2400" b="0" strike="noStrike" spc="-1">
                <a:latin typeface="Arial"/>
              </a:rPr>
              <a:t>For documentation of the ESP8266 port of Micropython look at</a:t>
            </a:r>
          </a:p>
          <a:p>
            <a:r>
              <a:rPr lang="en-GB" sz="2400" b="0" strike="noStrike" spc="-1">
                <a:latin typeface="Arial"/>
                <a:hlinkClick r:id="rId3"/>
              </a:rPr>
              <a:t>https://docs.micropython.org/en/latest/esp8266/tutorial/index.html</a:t>
            </a:r>
            <a:endParaRPr lang="en-GB" sz="2400" b="0" strike="noStrike" spc="-1">
              <a:latin typeface="Arial"/>
            </a:endParaRPr>
          </a:p>
          <a:p>
            <a:endParaRPr lang="en-GB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How to communicate with the Micropython interpreter?</a:t>
            </a:r>
          </a:p>
        </p:txBody>
      </p:sp>
      <p:sp>
        <p:nvSpPr>
          <p:cNvPr id="79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We use a serial connection passing through the micro USB connection.</a:t>
            </a:r>
          </a:p>
          <a:p>
            <a:r>
              <a:rPr lang="en-GB" sz="2400" b="0" strike="noStrike" spc="-1">
                <a:latin typeface="Arial"/>
              </a:rPr>
              <a:t>As soon as we connect the processor card to the PC we see the UART bridge and a new device: dev</a:t>
            </a:r>
            <a:r>
              <a:rPr lang="en-GB" sz="2400" b="0" i="1" strike="noStrike" spc="-1">
                <a:latin typeface="Arial"/>
              </a:rPr>
              <a:t>/</a:t>
            </a:r>
            <a:r>
              <a:rPr lang="en-GB" sz="2400" b="0" strike="noStrike" spc="-1">
                <a:latin typeface="Arial"/>
              </a:rPr>
              <a:t>ttyUSB0 is created.</a:t>
            </a:r>
          </a:p>
          <a:p>
            <a:r>
              <a:rPr lang="en-GB" sz="2400" b="0" strike="noStrike" spc="-1">
                <a:latin typeface="Arial"/>
              </a:rPr>
              <a:t>This device is used to communicate with the Micropython REPL. </a:t>
            </a:r>
          </a:p>
        </p:txBody>
      </p:sp>
      <p:pic>
        <p:nvPicPr>
          <p:cNvPr id="80" name="Picture 79"/>
          <p:cNvPicPr/>
          <p:nvPr/>
        </p:nvPicPr>
        <p:blipFill>
          <a:blip r:embed="rId2"/>
          <a:stretch/>
        </p:blipFill>
        <p:spPr>
          <a:xfrm>
            <a:off x="504000" y="4114800"/>
            <a:ext cx="8486280" cy="1971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What is REPL?</a:t>
            </a:r>
          </a:p>
        </p:txBody>
      </p:sp>
      <p:sp>
        <p:nvSpPr>
          <p:cNvPr id="82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83" name="Picture 82"/>
          <p:cNvPicPr/>
          <p:nvPr/>
        </p:nvPicPr>
        <p:blipFill>
          <a:blip r:embed="rId2"/>
          <a:stretch/>
        </p:blipFill>
        <p:spPr>
          <a:xfrm>
            <a:off x="1002240" y="2194560"/>
            <a:ext cx="8096040" cy="3200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The communication tools</a:t>
            </a:r>
            <a:br/>
            <a:r>
              <a:rPr lang="en-GB" sz="4000" b="0" strike="noStrike" spc="-1">
                <a:latin typeface="Arial"/>
              </a:rPr>
              <a:t>minicom</a:t>
            </a:r>
          </a:p>
        </p:txBody>
      </p:sp>
      <p:sp>
        <p:nvSpPr>
          <p:cNvPr id="85" name="TextShape 2"/>
          <p:cNvSpPr txBox="1"/>
          <p:nvPr/>
        </p:nvSpPr>
        <p:spPr>
          <a:xfrm>
            <a:off x="43812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600" b="0" strike="noStrike" spc="-1">
                <a:latin typeface="Arial"/>
              </a:rPr>
              <a:t>The simplest tool is just a serial terminal emulator like minicom:</a:t>
            </a:r>
          </a:p>
          <a:p>
            <a:endParaRPr lang="en-GB" sz="2600" b="0" strike="noStrike" spc="-1">
              <a:latin typeface="Arial"/>
            </a:endParaRPr>
          </a:p>
          <a:p>
            <a:endParaRPr lang="en-GB" sz="2600" b="0" strike="noStrike" spc="-1">
              <a:latin typeface="Arial"/>
            </a:endParaRPr>
          </a:p>
          <a:p>
            <a:endParaRPr lang="en-GB" sz="2600" b="0" strike="noStrike" spc="-1">
              <a:latin typeface="Arial"/>
            </a:endParaRPr>
          </a:p>
          <a:p>
            <a:endParaRPr lang="en-GB" sz="2600" b="0" strike="noStrike" spc="-1">
              <a:latin typeface="Arial"/>
            </a:endParaRPr>
          </a:p>
          <a:p>
            <a:r>
              <a:rPr lang="en-GB" sz="2600" b="0" strike="noStrike" spc="-1">
                <a:latin typeface="Arial"/>
              </a:rPr>
              <a:t>You see the command prompt and you can interact with Micropython. But … how to upload scripts?</a:t>
            </a:r>
          </a:p>
          <a:p>
            <a:endParaRPr lang="en-GB" sz="2600" b="0" strike="noStrike" spc="-1">
              <a:latin typeface="Arial"/>
            </a:endParaRPr>
          </a:p>
        </p:txBody>
      </p:sp>
      <p:pic>
        <p:nvPicPr>
          <p:cNvPr id="86" name="Picture 85"/>
          <p:cNvPicPr/>
          <p:nvPr/>
        </p:nvPicPr>
        <p:blipFill>
          <a:blip r:embed="rId2"/>
          <a:stretch/>
        </p:blipFill>
        <p:spPr>
          <a:xfrm>
            <a:off x="505080" y="2646360"/>
            <a:ext cx="3609720" cy="2199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ampy</a:t>
            </a:r>
          </a:p>
        </p:txBody>
      </p:sp>
      <p:pic>
        <p:nvPicPr>
          <p:cNvPr id="88" name="Picture 87"/>
          <p:cNvPicPr/>
          <p:nvPr/>
        </p:nvPicPr>
        <p:blipFill>
          <a:blip r:embed="rId2"/>
          <a:stretch/>
        </p:blipFill>
        <p:spPr>
          <a:xfrm>
            <a:off x="1559880" y="1768680"/>
            <a:ext cx="7057800" cy="505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Thonny</a:t>
            </a:r>
          </a:p>
        </p:txBody>
      </p:sp>
      <p:sp>
        <p:nvSpPr>
          <p:cNvPr id="100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01" name="Picture 100"/>
          <p:cNvPicPr/>
          <p:nvPr/>
        </p:nvPicPr>
        <p:blipFill>
          <a:blip r:embed="rId2"/>
          <a:stretch/>
        </p:blipFill>
        <p:spPr>
          <a:xfrm>
            <a:off x="1920240" y="1421640"/>
            <a:ext cx="5577840" cy="5341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Thonny (2)</a:t>
            </a:r>
          </a:p>
        </p:txBody>
      </p:sp>
      <p:sp>
        <p:nvSpPr>
          <p:cNvPr id="103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Thonny is an IDE for Python which has provisions for Micropython.</a:t>
            </a:r>
          </a:p>
          <a:p>
            <a:r>
              <a:rPr lang="en-GB" sz="2400" b="0" strike="noStrike" spc="-1">
                <a:latin typeface="Arial"/>
              </a:rPr>
              <a:t>Under Tools → Options  button you can select the type of Python interpreter you intend to use.</a:t>
            </a:r>
          </a:p>
          <a:p>
            <a:endParaRPr lang="en-GB" sz="2400" b="0" strike="noStrike" spc="-1">
              <a:latin typeface="Arial"/>
            </a:endParaRPr>
          </a:p>
        </p:txBody>
      </p:sp>
      <p:pic>
        <p:nvPicPr>
          <p:cNvPr id="104" name="Picture 103"/>
          <p:cNvPicPr/>
          <p:nvPr/>
        </p:nvPicPr>
        <p:blipFill>
          <a:blip r:embed="rId2"/>
          <a:stretch/>
        </p:blipFill>
        <p:spPr>
          <a:xfrm>
            <a:off x="1200600" y="3291840"/>
            <a:ext cx="6571800" cy="334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IoT Hello World program</a:t>
            </a:r>
          </a:p>
        </p:txBody>
      </p:sp>
      <p:sp>
        <p:nvSpPr>
          <p:cNvPr id="106" name="TextShape 2"/>
          <p:cNvSpPr txBox="1"/>
          <p:nvPr/>
        </p:nvSpPr>
        <p:spPr>
          <a:xfrm>
            <a:off x="504000" y="201636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600" b="0" strike="noStrike" spc="-1">
                <a:latin typeface="Arial"/>
              </a:rPr>
              <a:t>A “Hello World” program, just printing “Hello World” on the screen does not look very exciting.</a:t>
            </a:r>
          </a:p>
          <a:p>
            <a:r>
              <a:rPr lang="en-GB" sz="2600" b="0" strike="noStrike" spc="-1">
                <a:latin typeface="Arial"/>
              </a:rPr>
              <a:t>However, this is generally used to verify that the infrastructure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600" b="0" strike="noStrike" spc="-1">
                <a:latin typeface="Arial"/>
              </a:rPr>
              <a:t>Compiler, linker, downloader, flash program</a:t>
            </a:r>
          </a:p>
          <a:p>
            <a:r>
              <a:rPr lang="en-GB" sz="2600" b="0" strike="noStrike" spc="-1">
                <a:latin typeface="Arial"/>
              </a:rPr>
              <a:t>are working correctly</a:t>
            </a:r>
          </a:p>
          <a:p>
            <a:r>
              <a:rPr lang="en-GB" sz="2600" b="0" strike="noStrike" spc="-1">
                <a:latin typeface="Arial"/>
              </a:rPr>
              <a:t>In embedded systems printing can be quite complex and a blinking LED is used instead.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Switching on and off a LED</a:t>
            </a:r>
          </a:p>
        </p:txBody>
      </p:sp>
      <p:sp>
        <p:nvSpPr>
          <p:cNvPr id="108" name="TextShape 2"/>
          <p:cNvSpPr txBox="1"/>
          <p:nvPr/>
        </p:nvSpPr>
        <p:spPr>
          <a:xfrm>
            <a:off x="457200" y="219456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8500"/>
          </a:bodyPr>
          <a:lstStyle/>
          <a:p>
            <a:r>
              <a:rPr lang="en-GB" sz="2800" b="0" strike="noStrike" spc="-1">
                <a:latin typeface="Arial"/>
              </a:rPr>
              <a:t>The ESP8266 and the ESP32 have a “user LED” connected to GPIO 2.</a:t>
            </a:r>
          </a:p>
          <a:p>
            <a:r>
              <a:rPr lang="en-GB" sz="2800" b="0" strike="noStrike" spc="-1">
                <a:latin typeface="Arial"/>
              </a:rPr>
              <a:t>How do we control this LED?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>
                <a:latin typeface="Arial"/>
              </a:rPr>
              <a:t>Define that the LED is connected to GPIO 2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>
                <a:latin typeface="Arial"/>
              </a:rPr>
              <a:t>Program this pin as output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>
                <a:latin typeface="Arial"/>
              </a:rPr>
              <a:t>Write a logic 1 to the pin to switch it on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>
                <a:latin typeface="Arial"/>
              </a:rPr>
              <a:t>Write a logic 0 to the pin to switch it off</a:t>
            </a:r>
          </a:p>
          <a:p>
            <a:r>
              <a:rPr lang="en-GB" sz="2800" b="0" strike="noStrike" spc="-1">
                <a:latin typeface="Arial"/>
              </a:rPr>
              <a:t>The logic state may be inverted if the LED is active low</a:t>
            </a:r>
          </a:p>
          <a:p>
            <a:endParaRPr lang="en-GB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Micropython hardware functions</a:t>
            </a:r>
          </a:p>
        </p:txBody>
      </p:sp>
      <p:sp>
        <p:nvSpPr>
          <p:cNvPr id="110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11" name="Picture 110"/>
          <p:cNvPicPr/>
          <p:nvPr/>
        </p:nvPicPr>
        <p:blipFill>
          <a:blip r:embed="rId2"/>
          <a:stretch/>
        </p:blipFill>
        <p:spPr>
          <a:xfrm>
            <a:off x="1432080" y="1563120"/>
            <a:ext cx="7711920" cy="5092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DB861-D540-6147-BAF6-FBC73126CBAB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04000" y="627521"/>
            <a:ext cx="9071640" cy="609398"/>
          </a:xfrm>
        </p:spPr>
        <p:txBody>
          <a:bodyPr/>
          <a:lstStyle/>
          <a:p>
            <a:pPr algn="ctr"/>
            <a:r>
              <a:rPr lang="en-GH" dirty="0"/>
              <a:t>ESP32-WROVER-B Board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4DE161-BEAF-1146-A5F7-F9BC400AE7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6" t="20343" r="3414" b="19178"/>
          <a:stretch/>
        </p:blipFill>
        <p:spPr>
          <a:xfrm>
            <a:off x="387927" y="1236919"/>
            <a:ext cx="9143593" cy="59397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4E1A0D-BC75-4745-9855-1CFB140C820F}"/>
              </a:ext>
            </a:extLst>
          </p:cNvPr>
          <p:cNvSpPr txBox="1"/>
          <p:nvPr/>
        </p:nvSpPr>
        <p:spPr>
          <a:xfrm>
            <a:off x="549105" y="6932154"/>
            <a:ext cx="8758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H" dirty="0">
                <a:hlinkClick r:id="rId3"/>
              </a:rPr>
              <a:t>Datasheet: </a:t>
            </a:r>
            <a:r>
              <a:rPr lang="en-GB" dirty="0">
                <a:hlinkClick r:id="rId3"/>
              </a:rPr>
              <a:t>https://</a:t>
            </a:r>
            <a:r>
              <a:rPr lang="en-GB" dirty="0" err="1">
                <a:hlinkClick r:id="rId3"/>
              </a:rPr>
              <a:t>www.espressif.com</a:t>
            </a:r>
            <a:r>
              <a:rPr lang="en-GB" dirty="0">
                <a:hlinkClick r:id="rId3"/>
              </a:rPr>
              <a:t>/sites/default/files/documentation/esp32-wrover-b_datasheet_en.pdf</a:t>
            </a:r>
            <a:endParaRPr lang="en-GH" dirty="0"/>
          </a:p>
        </p:txBody>
      </p:sp>
    </p:spTree>
    <p:extLst>
      <p:ext uri="{BB962C8B-B14F-4D97-AF65-F5344CB8AC3E}">
        <p14:creationId xmlns:p14="http://schemas.microsoft.com/office/powerpoint/2010/main" val="3066657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The machine.Pin class</a:t>
            </a:r>
          </a:p>
        </p:txBody>
      </p:sp>
      <p:sp>
        <p:nvSpPr>
          <p:cNvPr id="113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14" name="Picture 113"/>
          <p:cNvPicPr/>
          <p:nvPr/>
        </p:nvPicPr>
        <p:blipFill>
          <a:blip r:embed="rId2"/>
          <a:stretch/>
        </p:blipFill>
        <p:spPr>
          <a:xfrm>
            <a:off x="1484280" y="1466280"/>
            <a:ext cx="8025480" cy="5300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Switch the LED on, version 1</a:t>
            </a:r>
          </a:p>
        </p:txBody>
      </p:sp>
      <p:sp>
        <p:nvSpPr>
          <p:cNvPr id="116" name="TextShape 2"/>
          <p:cNvSpPr txBox="1"/>
          <p:nvPr/>
        </p:nvSpPr>
        <p:spPr>
          <a:xfrm>
            <a:off x="438120" y="210312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17" name="Picture 116"/>
          <p:cNvPicPr/>
          <p:nvPr/>
        </p:nvPicPr>
        <p:blipFill>
          <a:blip r:embed="rId2"/>
          <a:stretch/>
        </p:blipFill>
        <p:spPr>
          <a:xfrm>
            <a:off x="1645920" y="1803600"/>
            <a:ext cx="5964120" cy="4322880"/>
          </a:xfrm>
          <a:prstGeom prst="rect">
            <a:avLst/>
          </a:prstGeom>
          <a:ln>
            <a:noFill/>
          </a:ln>
        </p:spPr>
      </p:pic>
      <p:sp>
        <p:nvSpPr>
          <p:cNvPr id="118" name="TextShape 3"/>
          <p:cNvSpPr txBox="1"/>
          <p:nvPr/>
        </p:nvSpPr>
        <p:spPr>
          <a:xfrm>
            <a:off x="822960" y="6309360"/>
            <a:ext cx="3472560" cy="4593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2600" b="0" strike="noStrike" spc="-1">
                <a:latin typeface="Arial"/>
              </a:rPr>
              <a:t>… and there was light!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Switch the LED on version 2</a:t>
            </a:r>
          </a:p>
        </p:txBody>
      </p:sp>
      <p:sp>
        <p:nvSpPr>
          <p:cNvPr id="120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21" name="Picture 120"/>
          <p:cNvPicPr/>
          <p:nvPr/>
        </p:nvPicPr>
        <p:blipFill>
          <a:blip r:embed="rId2"/>
          <a:stretch/>
        </p:blipFill>
        <p:spPr>
          <a:xfrm>
            <a:off x="2560320" y="1768680"/>
            <a:ext cx="6066000" cy="4449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1005840" y="301320"/>
            <a:ext cx="856980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The blinking LED in Micropython</a:t>
            </a:r>
          </a:p>
        </p:txBody>
      </p:sp>
      <p:sp>
        <p:nvSpPr>
          <p:cNvPr id="123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24" name="Picture 123"/>
          <p:cNvPicPr/>
          <p:nvPr/>
        </p:nvPicPr>
        <p:blipFill>
          <a:blip r:embed="rId2"/>
          <a:stretch/>
        </p:blipFill>
        <p:spPr>
          <a:xfrm>
            <a:off x="1828800" y="1484640"/>
            <a:ext cx="7162560" cy="5281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Changing the light intensity</a:t>
            </a:r>
          </a:p>
        </p:txBody>
      </p:sp>
      <p:sp>
        <p:nvSpPr>
          <p:cNvPr id="126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The LED is connected to a digital line which can only be set to 0 or Vcc. How can we change the light intensity and dim the LED?</a:t>
            </a:r>
          </a:p>
          <a:p>
            <a:r>
              <a:rPr lang="en-GB" sz="2400" b="0" strike="noStrike" spc="-1">
                <a:latin typeface="Arial"/>
              </a:rPr>
              <a:t>The light intensity depends on the average current flowing through the LED. The answer is PWM: pulse width modulation.</a:t>
            </a:r>
          </a:p>
        </p:txBody>
      </p:sp>
      <p:pic>
        <p:nvPicPr>
          <p:cNvPr id="127" name="Picture 126"/>
          <p:cNvPicPr/>
          <p:nvPr/>
        </p:nvPicPr>
        <p:blipFill>
          <a:blip r:embed="rId2"/>
          <a:stretch/>
        </p:blipFill>
        <p:spPr>
          <a:xfrm>
            <a:off x="2575800" y="3656160"/>
            <a:ext cx="4647960" cy="3018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731520" y="301320"/>
            <a:ext cx="884412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PWM in Micropython</a:t>
            </a:r>
          </a:p>
        </p:txBody>
      </p:sp>
      <p:sp>
        <p:nvSpPr>
          <p:cNvPr id="129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30" name="Picture 129"/>
          <p:cNvPicPr/>
          <p:nvPr/>
        </p:nvPicPr>
        <p:blipFill>
          <a:blip r:embed="rId2"/>
          <a:stretch/>
        </p:blipFill>
        <p:spPr>
          <a:xfrm>
            <a:off x="842400" y="1768680"/>
            <a:ext cx="9307440" cy="4653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504000" y="301320"/>
            <a:ext cx="9071640" cy="881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Our PWM implementation</a:t>
            </a:r>
          </a:p>
        </p:txBody>
      </p:sp>
      <p:sp>
        <p:nvSpPr>
          <p:cNvPr id="132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33" name="Picture 132"/>
          <p:cNvPicPr/>
          <p:nvPr/>
        </p:nvPicPr>
        <p:blipFill>
          <a:blip r:embed="rId2"/>
          <a:stretch/>
        </p:blipFill>
        <p:spPr>
          <a:xfrm>
            <a:off x="2041920" y="1091520"/>
            <a:ext cx="6736320" cy="5766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The WS2812B LED</a:t>
            </a:r>
          </a:p>
        </p:txBody>
      </p:sp>
      <p:sp>
        <p:nvSpPr>
          <p:cNvPr id="135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A more complex LED: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rgb LED used in LED chains. 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each ws18b12 contains the 3 colored LEDs and a controller.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Can be cascaded and individually addressed, depending on its position in the chain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Needs precise timing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To use it we pass through the </a:t>
            </a:r>
            <a:r>
              <a:rPr lang="en-GB" sz="2400" b="0" i="1" strike="noStrike" spc="-1">
                <a:latin typeface="Arial"/>
              </a:rPr>
              <a:t>neopixel </a:t>
            </a:r>
            <a:r>
              <a:rPr lang="en-GB" sz="2400" b="0" strike="noStrike" spc="-1">
                <a:latin typeface="Arial"/>
              </a:rPr>
              <a:t>library built into MicroPython</a:t>
            </a:r>
          </a:p>
          <a:p>
            <a:endParaRPr lang="en-GB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WS2812B timing</a:t>
            </a:r>
          </a:p>
        </p:txBody>
      </p:sp>
      <p:sp>
        <p:nvSpPr>
          <p:cNvPr id="137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For all the details on the ws2812b look at</a:t>
            </a:r>
          </a:p>
          <a:p>
            <a:r>
              <a:rPr lang="en-GB" sz="2400" b="0" strike="noStrike" spc="-1">
                <a:latin typeface="Arial"/>
                <a:hlinkClick r:id="rId2"/>
              </a:rPr>
              <a:t>https://cdn-shop.adafruit.com/datasheets/WS2812B.pdf</a:t>
            </a:r>
            <a:br/>
            <a:endParaRPr lang="en-GB" sz="2400" b="0" strike="noStrike" spc="-1">
              <a:latin typeface="Arial"/>
            </a:endParaRPr>
          </a:p>
        </p:txBody>
      </p:sp>
      <p:pic>
        <p:nvPicPr>
          <p:cNvPr id="138" name="Picture 137"/>
          <p:cNvPicPr/>
          <p:nvPr/>
        </p:nvPicPr>
        <p:blipFill>
          <a:blip r:embed="rId3"/>
          <a:stretch/>
        </p:blipFill>
        <p:spPr>
          <a:xfrm>
            <a:off x="4928760" y="2886480"/>
            <a:ext cx="4581000" cy="2599920"/>
          </a:xfrm>
          <a:prstGeom prst="rect">
            <a:avLst/>
          </a:prstGeom>
          <a:ln>
            <a:noFill/>
          </a:ln>
        </p:spPr>
      </p:pic>
      <p:pic>
        <p:nvPicPr>
          <p:cNvPr id="139" name="Picture 138"/>
          <p:cNvPicPr/>
          <p:nvPr/>
        </p:nvPicPr>
        <p:blipFill>
          <a:blip r:embed="rId4"/>
          <a:stretch/>
        </p:blipFill>
        <p:spPr>
          <a:xfrm>
            <a:off x="731520" y="5669280"/>
            <a:ext cx="8800920" cy="723600"/>
          </a:xfrm>
          <a:prstGeom prst="rect">
            <a:avLst/>
          </a:prstGeom>
          <a:ln>
            <a:noFill/>
          </a:ln>
        </p:spPr>
      </p:pic>
      <p:sp>
        <p:nvSpPr>
          <p:cNvPr id="140" name="TextShape 3"/>
          <p:cNvSpPr txBox="1"/>
          <p:nvPr/>
        </p:nvSpPr>
        <p:spPr>
          <a:xfrm>
            <a:off x="631080" y="3017520"/>
            <a:ext cx="4297680" cy="610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24 bit of colour data puts</a:t>
            </a:r>
          </a:p>
          <a:p>
            <a:r>
              <a:rPr lang="en-GB" sz="1800" b="0" strike="noStrike" spc="-1">
                <a:latin typeface="Arial"/>
              </a:rPr>
              <a:t>2</a:t>
            </a:r>
            <a:r>
              <a:rPr lang="en-GB" sz="1800" b="0" strike="noStrike" spc="-1" baseline="101000">
                <a:latin typeface="Arial"/>
              </a:rPr>
              <a:t>24</a:t>
            </a:r>
            <a:r>
              <a:rPr lang="en-GB" sz="1800" b="0" strike="noStrike" spc="-1">
                <a:latin typeface="Arial"/>
              </a:rPr>
              <a:t> colours at your disposal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621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Cascading the WS2812B</a:t>
            </a:r>
          </a:p>
        </p:txBody>
      </p:sp>
      <p:sp>
        <p:nvSpPr>
          <p:cNvPr id="142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43" name="Picture 142"/>
          <p:cNvPicPr/>
          <p:nvPr/>
        </p:nvPicPr>
        <p:blipFill>
          <a:blip r:embed="rId2"/>
          <a:stretch/>
        </p:blipFill>
        <p:spPr>
          <a:xfrm>
            <a:off x="3259800" y="1252080"/>
            <a:ext cx="3781080" cy="5514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 dirty="0">
                <a:latin typeface="Arial"/>
              </a:rPr>
              <a:t>The pinout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1216FD-74A3-204C-B275-344728B7C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00" y="1282106"/>
            <a:ext cx="8645236" cy="608768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Using the neopixel library</a:t>
            </a:r>
          </a:p>
        </p:txBody>
      </p:sp>
      <p:sp>
        <p:nvSpPr>
          <p:cNvPr id="145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146" name="Picture 145"/>
          <p:cNvPicPr/>
          <p:nvPr/>
        </p:nvPicPr>
        <p:blipFill>
          <a:blip r:embed="rId2"/>
          <a:stretch/>
        </p:blipFill>
        <p:spPr>
          <a:xfrm>
            <a:off x="1828800" y="1499040"/>
            <a:ext cx="7842600" cy="5358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… and our code</a:t>
            </a:r>
          </a:p>
        </p:txBody>
      </p:sp>
      <p:sp>
        <p:nvSpPr>
          <p:cNvPr id="148" name="TextShape 2"/>
          <p:cNvSpPr txBox="1"/>
          <p:nvPr/>
        </p:nvSpPr>
        <p:spPr>
          <a:xfrm>
            <a:off x="182880" y="1768680"/>
            <a:ext cx="347472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We have a single</a:t>
            </a:r>
            <a:br/>
            <a:r>
              <a:rPr lang="en-GB" sz="2400" b="0" strike="noStrike" spc="-1">
                <a:latin typeface="Arial"/>
              </a:rPr>
              <a:t>neopixel connected to</a:t>
            </a:r>
          </a:p>
          <a:p>
            <a:r>
              <a:rPr lang="en-GB" sz="2400" b="0" strike="noStrike" spc="-1">
                <a:latin typeface="Arial"/>
              </a:rPr>
              <a:t>GPIO pin 4 (ESP8266)</a:t>
            </a:r>
          </a:p>
          <a:p>
            <a:r>
              <a:rPr lang="en-GB" sz="2400" b="0" strike="noStrike" spc="-1">
                <a:latin typeface="Arial"/>
              </a:rPr>
              <a:t>or</a:t>
            </a:r>
          </a:p>
          <a:p>
            <a:r>
              <a:rPr lang="en-GB" sz="2400" b="0" strike="noStrike" spc="-1">
                <a:latin typeface="Arial"/>
              </a:rPr>
              <a:t>GPIO pin 21 (ESP32)</a:t>
            </a:r>
          </a:p>
          <a:p>
            <a:r>
              <a:rPr lang="en-GB" sz="2400" b="0" strike="noStrike" spc="-1">
                <a:latin typeface="Arial"/>
              </a:rPr>
              <a:t>This code works on both</a:t>
            </a:r>
            <a:br/>
            <a:r>
              <a:rPr lang="en-GB" sz="2400" b="0" strike="noStrike" spc="-1">
                <a:latin typeface="Arial"/>
              </a:rPr>
              <a:t>CPUs!</a:t>
            </a:r>
          </a:p>
        </p:txBody>
      </p:sp>
      <p:pic>
        <p:nvPicPr>
          <p:cNvPr id="149" name="Picture 148"/>
          <p:cNvPicPr/>
          <p:nvPr/>
        </p:nvPicPr>
        <p:blipFill>
          <a:blip r:embed="rId2"/>
          <a:stretch/>
        </p:blipFill>
        <p:spPr>
          <a:xfrm>
            <a:off x="3739680" y="1563120"/>
            <a:ext cx="6322320" cy="511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1463040" y="301320"/>
            <a:ext cx="811260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WeMos D1 mini sensor and actuator shields (1)</a:t>
            </a:r>
          </a:p>
        </p:txBody>
      </p:sp>
      <p:pic>
        <p:nvPicPr>
          <p:cNvPr id="188" name="Picture 187"/>
          <p:cNvPicPr/>
          <p:nvPr/>
        </p:nvPicPr>
        <p:blipFill>
          <a:blip r:embed="rId2"/>
          <a:stretch/>
        </p:blipFill>
        <p:spPr>
          <a:xfrm>
            <a:off x="7195680" y="4206240"/>
            <a:ext cx="2314080" cy="2400120"/>
          </a:xfrm>
          <a:prstGeom prst="rect">
            <a:avLst/>
          </a:prstGeom>
          <a:ln>
            <a:noFill/>
          </a:ln>
        </p:spPr>
      </p:pic>
      <p:pic>
        <p:nvPicPr>
          <p:cNvPr id="189" name="Picture 188"/>
          <p:cNvPicPr/>
          <p:nvPr/>
        </p:nvPicPr>
        <p:blipFill>
          <a:blip r:embed="rId3"/>
          <a:stretch/>
        </p:blipFill>
        <p:spPr>
          <a:xfrm>
            <a:off x="5576400" y="1499760"/>
            <a:ext cx="4390560" cy="2523600"/>
          </a:xfrm>
          <a:prstGeom prst="rect">
            <a:avLst/>
          </a:prstGeom>
          <a:ln>
            <a:noFill/>
          </a:ln>
        </p:spPr>
      </p:pic>
      <p:pic>
        <p:nvPicPr>
          <p:cNvPr id="190" name="Picture 189"/>
          <p:cNvPicPr/>
          <p:nvPr/>
        </p:nvPicPr>
        <p:blipFill>
          <a:blip r:embed="rId4"/>
          <a:stretch/>
        </p:blipFill>
        <p:spPr>
          <a:xfrm>
            <a:off x="3200400" y="1645920"/>
            <a:ext cx="2834640" cy="2707560"/>
          </a:xfrm>
          <a:prstGeom prst="rect">
            <a:avLst/>
          </a:prstGeom>
          <a:ln>
            <a:noFill/>
          </a:ln>
        </p:spPr>
      </p:pic>
      <p:pic>
        <p:nvPicPr>
          <p:cNvPr id="191" name="Picture 190"/>
          <p:cNvPicPr/>
          <p:nvPr/>
        </p:nvPicPr>
        <p:blipFill>
          <a:blip r:embed="rId5"/>
          <a:stretch/>
        </p:blipFill>
        <p:spPr>
          <a:xfrm>
            <a:off x="657000" y="1686960"/>
            <a:ext cx="2333160" cy="2533320"/>
          </a:xfrm>
          <a:prstGeom prst="rect">
            <a:avLst/>
          </a:prstGeom>
          <a:ln>
            <a:noFill/>
          </a:ln>
        </p:spPr>
      </p:pic>
      <p:pic>
        <p:nvPicPr>
          <p:cNvPr id="192" name="Picture 191"/>
          <p:cNvPicPr/>
          <p:nvPr/>
        </p:nvPicPr>
        <p:blipFill>
          <a:blip r:embed="rId6"/>
          <a:stretch/>
        </p:blipFill>
        <p:spPr>
          <a:xfrm>
            <a:off x="909000" y="4450680"/>
            <a:ext cx="2108520" cy="2315880"/>
          </a:xfrm>
          <a:prstGeom prst="rect">
            <a:avLst/>
          </a:prstGeom>
          <a:ln>
            <a:noFill/>
          </a:ln>
        </p:spPr>
      </p:pic>
      <p:pic>
        <p:nvPicPr>
          <p:cNvPr id="193" name="Picture 192"/>
          <p:cNvPicPr/>
          <p:nvPr/>
        </p:nvPicPr>
        <p:blipFill>
          <a:blip r:embed="rId7"/>
          <a:stretch/>
        </p:blipFill>
        <p:spPr>
          <a:xfrm>
            <a:off x="3638160" y="4353480"/>
            <a:ext cx="2945520" cy="2377440"/>
          </a:xfrm>
          <a:prstGeom prst="rect">
            <a:avLst/>
          </a:prstGeom>
          <a:ln>
            <a:noFill/>
          </a:ln>
        </p:spPr>
      </p:pic>
      <p:sp>
        <p:nvSpPr>
          <p:cNvPr id="194" name="TextShape 2"/>
          <p:cNvSpPr txBox="1"/>
          <p:nvPr/>
        </p:nvSpPr>
        <p:spPr>
          <a:xfrm>
            <a:off x="914400" y="4114800"/>
            <a:ext cx="13723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push button</a:t>
            </a:r>
          </a:p>
        </p:txBody>
      </p:sp>
      <p:sp>
        <p:nvSpPr>
          <p:cNvPr id="195" name="TextShape 3"/>
          <p:cNvSpPr txBox="1"/>
          <p:nvPr/>
        </p:nvSpPr>
        <p:spPr>
          <a:xfrm>
            <a:off x="3840480" y="4206240"/>
            <a:ext cx="19926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ws2812b rgb LED</a:t>
            </a:r>
          </a:p>
        </p:txBody>
      </p:sp>
      <p:sp>
        <p:nvSpPr>
          <p:cNvPr id="196" name="TextShape 4"/>
          <p:cNvSpPr txBox="1"/>
          <p:nvPr/>
        </p:nvSpPr>
        <p:spPr>
          <a:xfrm>
            <a:off x="6744240" y="3840480"/>
            <a:ext cx="318456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ssd1306 46x64 OLED display</a:t>
            </a:r>
          </a:p>
        </p:txBody>
      </p:sp>
      <p:sp>
        <p:nvSpPr>
          <p:cNvPr id="197" name="TextShape 5"/>
          <p:cNvSpPr txBox="1"/>
          <p:nvPr/>
        </p:nvSpPr>
        <p:spPr>
          <a:xfrm>
            <a:off x="731520" y="6858000"/>
            <a:ext cx="307008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ds18b20 digital thermometer</a:t>
            </a:r>
          </a:p>
        </p:txBody>
      </p:sp>
      <p:sp>
        <p:nvSpPr>
          <p:cNvPr id="198" name="TextShape 6"/>
          <p:cNvSpPr txBox="1"/>
          <p:nvPr/>
        </p:nvSpPr>
        <p:spPr>
          <a:xfrm>
            <a:off x="4023360" y="6255720"/>
            <a:ext cx="247140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dht11 temperature and</a:t>
            </a:r>
          </a:p>
          <a:p>
            <a:r>
              <a:rPr lang="en-GB" sz="1800" b="0" strike="noStrike" spc="-1">
                <a:latin typeface="Arial"/>
              </a:rPr>
              <a:t>humidity sensor</a:t>
            </a:r>
          </a:p>
        </p:txBody>
      </p:sp>
      <p:sp>
        <p:nvSpPr>
          <p:cNvPr id="199" name="TextShape 7"/>
          <p:cNvSpPr txBox="1"/>
          <p:nvPr/>
        </p:nvSpPr>
        <p:spPr>
          <a:xfrm>
            <a:off x="7498080" y="6603120"/>
            <a:ext cx="17413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8x8 LED matrix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199"/>
          <p:cNvPicPr/>
          <p:nvPr/>
        </p:nvPicPr>
        <p:blipFill>
          <a:blip r:embed="rId2"/>
          <a:stretch/>
        </p:blipFill>
        <p:spPr>
          <a:xfrm>
            <a:off x="704160" y="4599720"/>
            <a:ext cx="4485960" cy="2295000"/>
          </a:xfrm>
          <a:prstGeom prst="rect">
            <a:avLst/>
          </a:prstGeom>
          <a:ln>
            <a:noFill/>
          </a:ln>
        </p:spPr>
      </p:pic>
      <p:pic>
        <p:nvPicPr>
          <p:cNvPr id="201" name="Picture 200"/>
          <p:cNvPicPr/>
          <p:nvPr/>
        </p:nvPicPr>
        <p:blipFill>
          <a:blip r:embed="rId3"/>
          <a:stretch/>
        </p:blipFill>
        <p:spPr>
          <a:xfrm>
            <a:off x="486720" y="1645920"/>
            <a:ext cx="2439360" cy="2622960"/>
          </a:xfrm>
          <a:prstGeom prst="rect">
            <a:avLst/>
          </a:prstGeom>
          <a:ln>
            <a:noFill/>
          </a:ln>
        </p:spPr>
      </p:pic>
      <p:sp>
        <p:nvSpPr>
          <p:cNvPr id="202" name="TextShape 1"/>
          <p:cNvSpPr txBox="1"/>
          <p:nvPr/>
        </p:nvSpPr>
        <p:spPr>
          <a:xfrm>
            <a:off x="1463040" y="301320"/>
            <a:ext cx="841248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Wemos D1 mini sensor and actuator shields (2)</a:t>
            </a:r>
          </a:p>
        </p:txBody>
      </p:sp>
      <p:pic>
        <p:nvPicPr>
          <p:cNvPr id="203" name="Picture 202"/>
          <p:cNvPicPr/>
          <p:nvPr/>
        </p:nvPicPr>
        <p:blipFill>
          <a:blip r:embed="rId4"/>
          <a:stretch/>
        </p:blipFill>
        <p:spPr>
          <a:xfrm>
            <a:off x="3209760" y="1463040"/>
            <a:ext cx="3022560" cy="2560320"/>
          </a:xfrm>
          <a:prstGeom prst="rect">
            <a:avLst/>
          </a:prstGeom>
          <a:ln>
            <a:noFill/>
          </a:ln>
        </p:spPr>
      </p:pic>
      <p:pic>
        <p:nvPicPr>
          <p:cNvPr id="204" name="Picture 203"/>
          <p:cNvPicPr/>
          <p:nvPr/>
        </p:nvPicPr>
        <p:blipFill>
          <a:blip r:embed="rId5"/>
          <a:stretch/>
        </p:blipFill>
        <p:spPr>
          <a:xfrm>
            <a:off x="6858000" y="1737360"/>
            <a:ext cx="2513520" cy="2184840"/>
          </a:xfrm>
          <a:prstGeom prst="rect">
            <a:avLst/>
          </a:prstGeom>
          <a:ln>
            <a:noFill/>
          </a:ln>
        </p:spPr>
      </p:pic>
      <p:sp>
        <p:nvSpPr>
          <p:cNvPr id="205" name="TextShape 2"/>
          <p:cNvSpPr txBox="1"/>
          <p:nvPr/>
        </p:nvSpPr>
        <p:spPr>
          <a:xfrm>
            <a:off x="1146600" y="4268880"/>
            <a:ext cx="86508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buzzer</a:t>
            </a:r>
          </a:p>
        </p:txBody>
      </p:sp>
      <p:sp>
        <p:nvSpPr>
          <p:cNvPr id="206" name="TextShape 3"/>
          <p:cNvSpPr txBox="1"/>
          <p:nvPr/>
        </p:nvSpPr>
        <p:spPr>
          <a:xfrm>
            <a:off x="3931920" y="4134240"/>
            <a:ext cx="229464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data logger and RTC</a:t>
            </a:r>
          </a:p>
        </p:txBody>
      </p:sp>
      <p:sp>
        <p:nvSpPr>
          <p:cNvPr id="207" name="TextShape 4"/>
          <p:cNvSpPr txBox="1"/>
          <p:nvPr/>
        </p:nvSpPr>
        <p:spPr>
          <a:xfrm>
            <a:off x="6953040" y="3922200"/>
            <a:ext cx="2831040" cy="60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temperature and humidity </a:t>
            </a:r>
          </a:p>
          <a:p>
            <a:r>
              <a:rPr lang="en-GB" sz="1800" b="0" strike="noStrike" spc="-1">
                <a:latin typeface="Arial"/>
              </a:rPr>
              <a:t>sensor</a:t>
            </a:r>
          </a:p>
        </p:txBody>
      </p:sp>
      <p:sp>
        <p:nvSpPr>
          <p:cNvPr id="208" name="TextShape 5"/>
          <p:cNvSpPr txBox="1"/>
          <p:nvPr/>
        </p:nvSpPr>
        <p:spPr>
          <a:xfrm>
            <a:off x="1371600" y="6747120"/>
            <a:ext cx="1299240" cy="476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Triple base</a:t>
            </a:r>
          </a:p>
        </p:txBody>
      </p:sp>
      <p:pic>
        <p:nvPicPr>
          <p:cNvPr id="209" name="Picture 208"/>
          <p:cNvPicPr/>
          <p:nvPr/>
        </p:nvPicPr>
        <p:blipFill>
          <a:blip r:embed="rId6"/>
          <a:stretch/>
        </p:blipFill>
        <p:spPr>
          <a:xfrm>
            <a:off x="6953040" y="4663080"/>
            <a:ext cx="2466360" cy="1920600"/>
          </a:xfrm>
          <a:prstGeom prst="rect">
            <a:avLst/>
          </a:prstGeom>
          <a:ln>
            <a:noFill/>
          </a:ln>
        </p:spPr>
      </p:pic>
      <p:sp>
        <p:nvSpPr>
          <p:cNvPr id="210" name="TextShape 6"/>
          <p:cNvSpPr txBox="1"/>
          <p:nvPr/>
        </p:nvSpPr>
        <p:spPr>
          <a:xfrm>
            <a:off x="6949440" y="6766560"/>
            <a:ext cx="177804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prototype board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504000" y="301320"/>
            <a:ext cx="9071640" cy="795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Pinouts of Shields</a:t>
            </a:r>
          </a:p>
        </p:txBody>
      </p:sp>
      <p:sp>
        <p:nvSpPr>
          <p:cNvPr id="215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216" name="Picture 215"/>
          <p:cNvPicPr/>
          <p:nvPr/>
        </p:nvPicPr>
        <p:blipFill>
          <a:blip r:embed="rId2"/>
          <a:stretch/>
        </p:blipFill>
        <p:spPr>
          <a:xfrm>
            <a:off x="1760040" y="1238760"/>
            <a:ext cx="6657480" cy="5619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The data logger</a:t>
            </a:r>
          </a:p>
        </p:txBody>
      </p:sp>
      <p:sp>
        <p:nvSpPr>
          <p:cNvPr id="220" name="TextShape 2"/>
          <p:cNvSpPr txBox="1"/>
          <p:nvPr/>
        </p:nvSpPr>
        <p:spPr>
          <a:xfrm>
            <a:off x="504000" y="1768680"/>
            <a:ext cx="653688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6500"/>
          </a:bodyPr>
          <a:lstStyle/>
          <a:p>
            <a:r>
              <a:rPr lang="en-GB" sz="2400" b="0" strike="noStrike" spc="-1">
                <a:latin typeface="Arial"/>
              </a:rPr>
              <a:t>The data logger features a DS1307 Real Time Clock (RTC) backed up by a battery</a:t>
            </a:r>
          </a:p>
          <a:p>
            <a:r>
              <a:rPr lang="en-GB" sz="2400" b="0" strike="noStrike" spc="-1">
                <a:latin typeface="Arial"/>
              </a:rPr>
              <a:t>An SD card socket also provided.</a:t>
            </a:r>
          </a:p>
          <a:p>
            <a:r>
              <a:rPr lang="en-GB" sz="2400" b="0" strike="noStrike" spc="-1">
                <a:latin typeface="Arial"/>
              </a:rPr>
              <a:t>This allows to store large amounts of data locally</a:t>
            </a:r>
          </a:p>
          <a:p>
            <a:r>
              <a:rPr lang="en-GB" sz="2400" b="0" strike="noStrike" spc="-1">
                <a:latin typeface="Arial"/>
              </a:rPr>
              <a:t>The RTC keeps the time and measurements can be supplied with a time tag</a:t>
            </a:r>
          </a:p>
          <a:p>
            <a:r>
              <a:rPr lang="en-GB" sz="2400" b="0" strike="noStrike" spc="-1">
                <a:latin typeface="Arial"/>
              </a:rPr>
              <a:t>Programs to set and read the RTC are provided.</a:t>
            </a:r>
          </a:p>
          <a:p>
            <a:r>
              <a:rPr lang="en-GB" sz="2400" b="0" strike="noStrike" spc="-1">
                <a:latin typeface="Arial"/>
              </a:rPr>
              <a:t>One of the programs setting the RTC gets the time from and NTP server such that manual specification of the current date and time are not needed.</a:t>
            </a:r>
          </a:p>
          <a:p>
            <a:endParaRPr lang="en-GB" sz="2400" b="0" strike="noStrike" spc="-1">
              <a:latin typeface="Arial"/>
            </a:endParaRPr>
          </a:p>
        </p:txBody>
      </p:sp>
      <p:pic>
        <p:nvPicPr>
          <p:cNvPr id="221" name="Picture 220"/>
          <p:cNvPicPr/>
          <p:nvPr/>
        </p:nvPicPr>
        <p:blipFill>
          <a:blip r:embed="rId2"/>
          <a:stretch/>
        </p:blipFill>
        <p:spPr>
          <a:xfrm>
            <a:off x="7040880" y="1645920"/>
            <a:ext cx="3022560" cy="2560320"/>
          </a:xfrm>
          <a:prstGeom prst="rect">
            <a:avLst/>
          </a:prstGeom>
          <a:ln>
            <a:noFill/>
          </a:ln>
        </p:spPr>
      </p:pic>
      <p:sp>
        <p:nvSpPr>
          <p:cNvPr id="222" name="TextShape 3"/>
          <p:cNvSpPr txBox="1"/>
          <p:nvPr/>
        </p:nvSpPr>
        <p:spPr>
          <a:xfrm>
            <a:off x="396720" y="6126480"/>
            <a:ext cx="9570240" cy="770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2000" b="0" strike="noStrike" spc="-1">
                <a:latin typeface="Arial"/>
                <a:hlinkClick r:id="rId3"/>
              </a:rPr>
              <a:t>https://github.com/uraich/MicroPython_IoTDemos/tree/master/drivers/ds1307</a:t>
            </a:r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The pushbutton shield</a:t>
            </a:r>
          </a:p>
        </p:txBody>
      </p:sp>
      <p:sp>
        <p:nvSpPr>
          <p:cNvPr id="224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225" name="Picture 224"/>
          <p:cNvPicPr/>
          <p:nvPr/>
        </p:nvPicPr>
        <p:blipFill>
          <a:blip r:embed="rId2"/>
          <a:stretch/>
        </p:blipFill>
        <p:spPr>
          <a:xfrm>
            <a:off x="7315200" y="1828800"/>
            <a:ext cx="2333160" cy="2533320"/>
          </a:xfrm>
          <a:prstGeom prst="rect">
            <a:avLst/>
          </a:prstGeom>
          <a:ln>
            <a:noFill/>
          </a:ln>
        </p:spPr>
      </p:pic>
      <p:pic>
        <p:nvPicPr>
          <p:cNvPr id="226" name="Picture 225"/>
          <p:cNvPicPr/>
          <p:nvPr/>
        </p:nvPicPr>
        <p:blipFill>
          <a:blip r:embed="rId3"/>
          <a:stretch/>
        </p:blipFill>
        <p:spPr>
          <a:xfrm>
            <a:off x="2522520" y="1608120"/>
            <a:ext cx="4609800" cy="5067000"/>
          </a:xfrm>
          <a:prstGeom prst="rect">
            <a:avLst/>
          </a:prstGeom>
          <a:ln>
            <a:noFill/>
          </a:ln>
        </p:spPr>
      </p:pic>
      <p:sp>
        <p:nvSpPr>
          <p:cNvPr id="227" name="TextShape 3"/>
          <p:cNvSpPr txBox="1"/>
          <p:nvPr/>
        </p:nvSpPr>
        <p:spPr>
          <a:xfrm>
            <a:off x="169920" y="1828800"/>
            <a:ext cx="229896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A simple push button</a:t>
            </a:r>
          </a:p>
          <a:p>
            <a:r>
              <a:rPr lang="en-GB" sz="1800" b="0" strike="noStrike" spc="-1">
                <a:latin typeface="Arial"/>
              </a:rPr>
              <a:t>connected to </a:t>
            </a:r>
          </a:p>
          <a:p>
            <a:r>
              <a:rPr lang="en-GB" sz="1800" b="0" strike="noStrike" spc="-1">
                <a:latin typeface="Arial"/>
              </a:rPr>
              <a:t>GPIO 0 (ESP8266)</a:t>
            </a:r>
          </a:p>
          <a:p>
            <a:r>
              <a:rPr lang="en-GB" sz="1800" b="0" strike="noStrike" spc="-1">
                <a:latin typeface="Arial"/>
              </a:rPr>
              <a:t>Or</a:t>
            </a:r>
          </a:p>
          <a:p>
            <a:r>
              <a:rPr lang="en-GB" sz="1800" b="0" strike="noStrike" spc="-1">
                <a:latin typeface="Arial"/>
              </a:rPr>
              <a:t>GPIO17 (ESP32)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1"/>
          <p:cNvSpPr txBox="1"/>
          <p:nvPr/>
        </p:nvSpPr>
        <p:spPr>
          <a:xfrm>
            <a:off x="621000" y="301320"/>
            <a:ext cx="9071640" cy="978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DS18B20 shield</a:t>
            </a:r>
          </a:p>
        </p:txBody>
      </p:sp>
      <p:sp>
        <p:nvSpPr>
          <p:cNvPr id="229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230" name="Picture 229"/>
          <p:cNvPicPr/>
          <p:nvPr/>
        </p:nvPicPr>
        <p:blipFill>
          <a:blip r:embed="rId2"/>
          <a:stretch/>
        </p:blipFill>
        <p:spPr>
          <a:xfrm>
            <a:off x="2836440" y="1280160"/>
            <a:ext cx="4505040" cy="5562360"/>
          </a:xfrm>
          <a:prstGeom prst="rect">
            <a:avLst/>
          </a:prstGeom>
          <a:ln>
            <a:noFill/>
          </a:ln>
        </p:spPr>
      </p:pic>
      <p:pic>
        <p:nvPicPr>
          <p:cNvPr id="231" name="Picture 230"/>
          <p:cNvPicPr/>
          <p:nvPr/>
        </p:nvPicPr>
        <p:blipFill>
          <a:blip r:embed="rId3"/>
          <a:stretch/>
        </p:blipFill>
        <p:spPr>
          <a:xfrm>
            <a:off x="7126920" y="3170520"/>
            <a:ext cx="2108520" cy="2315880"/>
          </a:xfrm>
          <a:prstGeom prst="rect">
            <a:avLst/>
          </a:prstGeom>
          <a:ln>
            <a:noFill/>
          </a:ln>
        </p:spPr>
      </p:pic>
      <p:sp>
        <p:nvSpPr>
          <p:cNvPr id="232" name="TextShape 3"/>
          <p:cNvSpPr txBox="1"/>
          <p:nvPr/>
        </p:nvSpPr>
        <p:spPr>
          <a:xfrm>
            <a:off x="314640" y="1828800"/>
            <a:ext cx="2337120" cy="8582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A digital thermometer</a:t>
            </a:r>
          </a:p>
          <a:p>
            <a:r>
              <a:rPr lang="en-GB" sz="1800" b="0" strike="noStrike" spc="-1">
                <a:latin typeface="Arial"/>
              </a:rPr>
              <a:t>using the Dallas</a:t>
            </a:r>
          </a:p>
          <a:p>
            <a:r>
              <a:rPr lang="en-GB" sz="1800" b="0" strike="noStrike" spc="-1">
                <a:latin typeface="Arial"/>
              </a:rPr>
              <a:t>1-wire bus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71244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SSD1306 48x64 OLED display</a:t>
            </a:r>
          </a:p>
        </p:txBody>
      </p:sp>
      <p:sp>
        <p:nvSpPr>
          <p:cNvPr id="234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lnSpcReduction="10000"/>
          </a:bodyPr>
          <a:lstStyle/>
          <a:p>
            <a:r>
              <a:rPr lang="en-GB" sz="2400" b="0" strike="noStrike" spc="-1">
                <a:latin typeface="Arial"/>
              </a:rPr>
              <a:t>This one is also an I2C device</a:t>
            </a:r>
          </a:p>
          <a:p>
            <a:r>
              <a:rPr lang="en-GB" sz="2400" b="0" strike="noStrike" spc="-1">
                <a:latin typeface="Arial"/>
              </a:rPr>
              <a:t>It provides 48*64 pixels and allows to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Write a few characters of text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Do simple graphics</a:t>
            </a:r>
          </a:p>
          <a:p>
            <a:r>
              <a:rPr lang="en-GB" sz="2400" b="0" strike="noStrike" spc="-1">
                <a:latin typeface="Arial"/>
              </a:rPr>
              <a:t>The ssd1306 class inherits from the </a:t>
            </a:r>
            <a:br/>
            <a:r>
              <a:rPr lang="en-GB" sz="2400" b="0" strike="noStrike" spc="-1">
                <a:latin typeface="Arial"/>
              </a:rPr>
              <a:t>framebuf class included in Micropython such that all drawing methods of the framebuf are available for drawing:</a:t>
            </a:r>
          </a:p>
          <a:p>
            <a:r>
              <a:rPr lang="en-GB" sz="2400" b="0" strike="noStrike" spc="-1">
                <a:latin typeface="Arial"/>
                <a:hlinkClick r:id="rId2"/>
              </a:rPr>
              <a:t>https://docs.micropython.org/en/latest/library/framebuf.html</a:t>
            </a:r>
            <a:endParaRPr lang="en-GB" sz="2400" b="0" strike="noStrike" spc="-1">
              <a:latin typeface="Arial"/>
            </a:endParaRPr>
          </a:p>
          <a:p>
            <a:r>
              <a:rPr lang="en-GB" sz="2400" b="0" strike="noStrike" spc="-1">
                <a:latin typeface="Arial"/>
              </a:rPr>
              <a:t>For an example see:</a:t>
            </a:r>
            <a:r>
              <a:rPr lang="en-GB" sz="2400" b="0" strike="noStrike" spc="-1">
                <a:latin typeface="Arial"/>
                <a:hlinkClick r:id="rId3"/>
              </a:rPr>
              <a:t>https://github.com/uraich/MicroPython_IoTDemos/tree/master/drivers/oled</a:t>
            </a:r>
            <a:endParaRPr lang="en-GB" sz="2400" b="0" strike="noStrike" spc="-1">
              <a:latin typeface="Arial"/>
            </a:endParaRPr>
          </a:p>
          <a:p>
            <a:endParaRPr lang="en-GB" sz="2400" b="0" strike="noStrike" spc="-1">
              <a:latin typeface="Arial"/>
            </a:endParaRPr>
          </a:p>
          <a:p>
            <a:endParaRPr lang="en-GB" sz="2400" b="0" strike="noStrike" spc="-1">
              <a:latin typeface="Arial"/>
            </a:endParaRPr>
          </a:p>
        </p:txBody>
      </p:sp>
      <p:pic>
        <p:nvPicPr>
          <p:cNvPr id="235" name="Picture 234"/>
          <p:cNvPicPr/>
          <p:nvPr/>
        </p:nvPicPr>
        <p:blipFill>
          <a:blip r:embed="rId4"/>
          <a:stretch/>
        </p:blipFill>
        <p:spPr>
          <a:xfrm>
            <a:off x="5669280" y="1682640"/>
            <a:ext cx="4390560" cy="2523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The DHT11 shield</a:t>
            </a:r>
          </a:p>
        </p:txBody>
      </p:sp>
      <p:sp>
        <p:nvSpPr>
          <p:cNvPr id="237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238" name="Picture 237"/>
          <p:cNvPicPr/>
          <p:nvPr/>
        </p:nvPicPr>
        <p:blipFill>
          <a:blip r:embed="rId2"/>
          <a:stretch/>
        </p:blipFill>
        <p:spPr>
          <a:xfrm>
            <a:off x="457200" y="1895760"/>
            <a:ext cx="5486400" cy="4894920"/>
          </a:xfrm>
          <a:prstGeom prst="rect">
            <a:avLst/>
          </a:prstGeom>
          <a:ln>
            <a:noFill/>
          </a:ln>
        </p:spPr>
      </p:pic>
      <p:pic>
        <p:nvPicPr>
          <p:cNvPr id="239" name="Picture 238"/>
          <p:cNvPicPr/>
          <p:nvPr/>
        </p:nvPicPr>
        <p:blipFill>
          <a:blip r:embed="rId3"/>
          <a:stretch/>
        </p:blipFill>
        <p:spPr>
          <a:xfrm>
            <a:off x="6472800" y="1828800"/>
            <a:ext cx="2945520" cy="2377440"/>
          </a:xfrm>
          <a:prstGeom prst="rect">
            <a:avLst/>
          </a:prstGeom>
          <a:ln>
            <a:noFill/>
          </a:ln>
        </p:spPr>
      </p:pic>
      <p:sp>
        <p:nvSpPr>
          <p:cNvPr id="240" name="TextShape 3"/>
          <p:cNvSpPr txBox="1"/>
          <p:nvPr/>
        </p:nvSpPr>
        <p:spPr>
          <a:xfrm>
            <a:off x="6126480" y="4297680"/>
            <a:ext cx="3809520" cy="1626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The DHT11 is a digital temperature</a:t>
            </a:r>
          </a:p>
          <a:p>
            <a:r>
              <a:rPr lang="en-GB" sz="1800" b="0" strike="noStrike" spc="-1">
                <a:latin typeface="Arial"/>
              </a:rPr>
              <a:t>and relative humidity sensor. It uses</a:t>
            </a:r>
          </a:p>
          <a:p>
            <a:r>
              <a:rPr lang="en-GB" sz="1800" b="0" strike="noStrike" spc="-1">
                <a:latin typeface="Arial"/>
              </a:rPr>
              <a:t>a proprietary protocol of </a:t>
            </a:r>
            <a:br/>
            <a:r>
              <a:rPr lang="en-GB" sz="1800" b="0" strike="noStrike" spc="-1">
                <a:latin typeface="Arial"/>
              </a:rPr>
              <a:t>communication with its controlling</a:t>
            </a:r>
            <a:br/>
            <a:r>
              <a:rPr lang="en-GB" sz="1800" b="0" strike="noStrike" spc="-1">
                <a:latin typeface="Arial"/>
              </a:rPr>
              <a:t>host implemented in the </a:t>
            </a:r>
          </a:p>
          <a:p>
            <a:r>
              <a:rPr lang="en-GB" sz="1800" b="0" strike="noStrike" spc="-1">
                <a:latin typeface="Arial"/>
              </a:rPr>
              <a:t>dht.DHT11 class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 dirty="0">
                <a:latin typeface="Arial"/>
              </a:rPr>
              <a:t>The </a:t>
            </a:r>
            <a:r>
              <a:rPr lang="en-GB" sz="4000" b="0" strike="noStrike" spc="-1" dirty="0" err="1">
                <a:latin typeface="Arial"/>
              </a:rPr>
              <a:t>WeMos</a:t>
            </a:r>
            <a:r>
              <a:rPr lang="en-GB" sz="4000" b="0" strike="noStrike" spc="-1" dirty="0">
                <a:latin typeface="Arial"/>
              </a:rPr>
              <a:t> D1 mini CPU card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C1B7AB8-1B33-EA4F-9613-9B9F0A374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0079037" cy="755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The LED matrix</a:t>
            </a:r>
          </a:p>
        </p:txBody>
      </p:sp>
      <p:sp>
        <p:nvSpPr>
          <p:cNvPr id="242" name="TextShape 2"/>
          <p:cNvSpPr txBox="1"/>
          <p:nvPr/>
        </p:nvSpPr>
        <p:spPr>
          <a:xfrm>
            <a:off x="504000" y="1768680"/>
            <a:ext cx="6902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The LED matrix has 8x8 LEDs on it, which can individually be switched on or off.</a:t>
            </a:r>
          </a:p>
          <a:p>
            <a:r>
              <a:rPr lang="en-GB" sz="2400" b="0" strike="noStrike" spc="-1">
                <a:latin typeface="Arial"/>
              </a:rPr>
              <a:t>In addition to the mled class which takes care of the communication between the host and the device and which has classes to clear the display, set a pixel on or off and to change the brightness, </a:t>
            </a:r>
            <a:br/>
            <a:r>
              <a:rPr lang="en-GB" sz="2400" b="0" strike="noStrike" spc="-1">
                <a:latin typeface="Arial"/>
              </a:rPr>
              <a:t>I wrote a class </a:t>
            </a:r>
            <a:r>
              <a:rPr lang="en-GB" sz="2400" b="0" i="1" strike="noStrike" spc="-1">
                <a:latin typeface="Arial"/>
              </a:rPr>
              <a:t>matrix</a:t>
            </a:r>
            <a:r>
              <a:rPr lang="en-GB" sz="2400" b="0" strike="noStrike" spc="-1">
                <a:latin typeface="Arial"/>
              </a:rPr>
              <a:t> which takes a number 0..64 and lights this number of LEDs starting from bottom left </a:t>
            </a:r>
          </a:p>
        </p:txBody>
      </p:sp>
      <p:pic>
        <p:nvPicPr>
          <p:cNvPr id="243" name="Picture 242"/>
          <p:cNvPicPr/>
          <p:nvPr/>
        </p:nvPicPr>
        <p:blipFill>
          <a:blip r:embed="rId2"/>
          <a:stretch/>
        </p:blipFill>
        <p:spPr>
          <a:xfrm>
            <a:off x="7470000" y="1897560"/>
            <a:ext cx="2314080" cy="2400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The buzzer</a:t>
            </a:r>
          </a:p>
        </p:txBody>
      </p:sp>
      <p:sp>
        <p:nvSpPr>
          <p:cNvPr id="245" name="TextShape 2"/>
          <p:cNvSpPr txBox="1"/>
          <p:nvPr/>
        </p:nvSpPr>
        <p:spPr>
          <a:xfrm>
            <a:off x="504000" y="1768680"/>
            <a:ext cx="6994080" cy="2711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This shield implements a passive buzzer.</a:t>
            </a:r>
          </a:p>
          <a:p>
            <a:r>
              <a:rPr lang="en-GB" sz="2400" b="0" strike="noStrike" spc="-1">
                <a:latin typeface="Arial"/>
              </a:rPr>
              <a:t>A passive buzzer takes a frequency (an active buzzer takes a signal level) and produces a sound at this frequency.</a:t>
            </a:r>
          </a:p>
          <a:p>
            <a:r>
              <a:rPr lang="en-GB" sz="2400" b="0" strike="noStrike" spc="-1">
                <a:latin typeface="Arial"/>
              </a:rPr>
              <a:t>This means that the frequency can be changed and a tune can be played.</a:t>
            </a:r>
          </a:p>
        </p:txBody>
      </p:sp>
      <p:pic>
        <p:nvPicPr>
          <p:cNvPr id="246" name="Picture 245"/>
          <p:cNvPicPr/>
          <p:nvPr/>
        </p:nvPicPr>
        <p:blipFill>
          <a:blip r:embed="rId2"/>
          <a:stretch/>
        </p:blipFill>
        <p:spPr>
          <a:xfrm>
            <a:off x="7436160" y="1766160"/>
            <a:ext cx="2439360" cy="2622960"/>
          </a:xfrm>
          <a:prstGeom prst="rect">
            <a:avLst/>
          </a:prstGeom>
          <a:ln>
            <a:noFill/>
          </a:ln>
        </p:spPr>
      </p:pic>
      <p:sp>
        <p:nvSpPr>
          <p:cNvPr id="247" name="TextShape 3"/>
          <p:cNvSpPr txBox="1"/>
          <p:nvPr/>
        </p:nvSpPr>
        <p:spPr>
          <a:xfrm>
            <a:off x="249120" y="4743720"/>
            <a:ext cx="9713520" cy="1680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2200" b="0" strike="noStrike" spc="-1">
                <a:latin typeface="Arial"/>
              </a:rPr>
              <a:t>In</a:t>
            </a:r>
            <a:r>
              <a:rPr lang="en-GB" sz="2400" b="0" strike="noStrike" spc="-1">
                <a:latin typeface="Arial"/>
              </a:rPr>
              <a:t> </a:t>
            </a:r>
          </a:p>
          <a:p>
            <a:r>
              <a:rPr lang="en-GB" sz="2200" b="0" strike="noStrike" spc="-1">
                <a:latin typeface="Arial"/>
                <a:hlinkClick r:id="rId3"/>
              </a:rPr>
              <a:t>https://github.com/uraich/MicroPython_IoTDemos/tree/master/drivers/buzzer</a:t>
            </a:r>
            <a:endParaRPr lang="en-GB" sz="2200" b="0" strike="noStrike" spc="-1">
              <a:latin typeface="Arial"/>
            </a:endParaRPr>
          </a:p>
          <a:p>
            <a:r>
              <a:rPr lang="en-GB" sz="2200" b="0" strike="noStrike" spc="-1">
                <a:latin typeface="Arial"/>
              </a:rPr>
              <a:t>you will find a program interpreting songs on RTTTL (Ring Tone Text Transfer</a:t>
            </a:r>
            <a:br/>
            <a:r>
              <a:rPr lang="en-GB" sz="2200" b="0" strike="noStrike" spc="-1">
                <a:latin typeface="Arial"/>
              </a:rPr>
              <a:t>Language) and playing these on the buzzer</a:t>
            </a:r>
          </a:p>
          <a:p>
            <a:r>
              <a:rPr lang="en-GB" sz="2200" b="0" strike="noStrike" spc="-1">
                <a:latin typeface="Arial"/>
              </a:rPr>
              <a:t>A small song library is also provided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The prototype module</a:t>
            </a:r>
          </a:p>
        </p:txBody>
      </p:sp>
      <p:sp>
        <p:nvSpPr>
          <p:cNvPr id="249" name="TextShape 2"/>
          <p:cNvSpPr txBox="1"/>
          <p:nvPr/>
        </p:nvSpPr>
        <p:spPr>
          <a:xfrm>
            <a:off x="274320" y="1650600"/>
            <a:ext cx="681120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This is a home build module featuring a photo-resistor measuring the light intensity impinging on it. </a:t>
            </a:r>
          </a:p>
          <a:p>
            <a:r>
              <a:rPr lang="en-GB" sz="2400" b="0" strike="noStrike" spc="-1">
                <a:latin typeface="Arial"/>
              </a:rPr>
              <a:t>It provides an analogue value converted to digital by the ADC on the WeMos D1 CPU</a:t>
            </a:r>
          </a:p>
          <a:p>
            <a:r>
              <a:rPr lang="en-GB" sz="2400" b="0" strike="noStrike" spc="-1">
                <a:latin typeface="Arial"/>
              </a:rPr>
              <a:t>Please note that the ESP8266 has a single 10 bit ADC while the ESP32 has 3 12 bit ADCs. A MUX provides up to 18 analogue channels </a:t>
            </a:r>
          </a:p>
          <a:p>
            <a:r>
              <a:rPr lang="en-GB" sz="2400" b="0" strike="noStrike" spc="-1">
                <a:latin typeface="Arial"/>
              </a:rPr>
              <a:t>The light intensity can be changed with an LED</a:t>
            </a:r>
          </a:p>
        </p:txBody>
      </p:sp>
      <p:pic>
        <p:nvPicPr>
          <p:cNvPr id="250" name="Picture 249"/>
          <p:cNvPicPr/>
          <p:nvPr/>
        </p:nvPicPr>
        <p:blipFill>
          <a:blip r:embed="rId2"/>
          <a:stretch/>
        </p:blipFill>
        <p:spPr>
          <a:xfrm>
            <a:off x="7406640" y="1768680"/>
            <a:ext cx="2466360" cy="1920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The triple base</a:t>
            </a:r>
          </a:p>
        </p:txBody>
      </p:sp>
      <p:sp>
        <p:nvSpPr>
          <p:cNvPr id="252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r>
              <a:rPr lang="en-GB" sz="2400" b="0" strike="noStrike" spc="-1">
                <a:latin typeface="Arial"/>
              </a:rPr>
              <a:t>This module allows to easily stack a rather larger number of shields to a sandwich.</a:t>
            </a:r>
          </a:p>
          <a:p>
            <a:r>
              <a:rPr lang="en-GB" sz="2400" b="0" strike="noStrike" spc="-1">
                <a:latin typeface="Arial"/>
              </a:rPr>
              <a:t>Make sure however that the GPIO lines used by the modules do not clash!</a:t>
            </a:r>
          </a:p>
        </p:txBody>
      </p:sp>
      <p:pic>
        <p:nvPicPr>
          <p:cNvPr id="253" name="Picture 252"/>
          <p:cNvPicPr/>
          <p:nvPr/>
        </p:nvPicPr>
        <p:blipFill>
          <a:blip r:embed="rId2"/>
          <a:stretch/>
        </p:blipFill>
        <p:spPr>
          <a:xfrm>
            <a:off x="2468880" y="3749040"/>
            <a:ext cx="4485960" cy="2295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DFF16-E3D9-9B46-BBA2-64C72B8C2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B5743-703E-E64E-82C3-6F82ED924962}"/>
              </a:ext>
            </a:extLst>
          </p:cNvPr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en-GH"/>
          </a:p>
        </p:txBody>
      </p:sp>
      <p:pic>
        <p:nvPicPr>
          <p:cNvPr id="3074" name="Picture 2" descr="The Internet of Things with ESP32">
            <a:extLst>
              <a:ext uri="{FF2B5EF4-FFF2-40B4-BE49-F238E27FC236}">
                <a16:creationId xmlns:a16="http://schemas.microsoft.com/office/drawing/2014/main" id="{26BE7BCD-6373-FF49-87C4-AD654E3EBE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4" t="13501" r="15536" b="7088"/>
          <a:stretch/>
        </p:blipFill>
        <p:spPr bwMode="auto">
          <a:xfrm>
            <a:off x="1608667" y="42591"/>
            <a:ext cx="6270753" cy="7215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1176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Meaning of pins</a:t>
            </a:r>
          </a:p>
        </p:txBody>
      </p:sp>
      <p:sp>
        <p:nvSpPr>
          <p:cNvPr id="61" name="TextShape 2"/>
          <p:cNvSpPr txBox="1"/>
          <p:nvPr/>
        </p:nvSpPr>
        <p:spPr>
          <a:xfrm>
            <a:off x="182880" y="2011680"/>
            <a:ext cx="406800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0000" lnSpcReduction="20000"/>
          </a:bodyPr>
          <a:lstStyle/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GPIO: General Purpose Input Output. Drives a single digital line which can be programmed input or output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SCL/SDA: The I2C bus:</a:t>
            </a:r>
            <a:br/>
            <a:r>
              <a:rPr lang="en-GB" sz="2400" b="0" strike="noStrike" spc="-1">
                <a:latin typeface="Arial"/>
              </a:rPr>
              <a:t>a 2 wire bus interfacing sensors or actuators to the CPU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SCL,MISO,MOSI,SS: SPI</a:t>
            </a:r>
            <a:br/>
            <a:r>
              <a:rPr lang="en-GB" sz="2400" b="0" strike="noStrike" spc="-1">
                <a:latin typeface="Arial"/>
              </a:rPr>
              <a:t>the Serial Peripheral Interface. Used fast communication with external device </a:t>
            </a:r>
          </a:p>
        </p:txBody>
      </p:sp>
      <p:pic>
        <p:nvPicPr>
          <p:cNvPr id="62" name="Picture 61"/>
          <p:cNvPicPr/>
          <p:nvPr/>
        </p:nvPicPr>
        <p:blipFill>
          <a:blip r:embed="rId2"/>
          <a:stretch/>
        </p:blipFill>
        <p:spPr>
          <a:xfrm>
            <a:off x="4206240" y="1326600"/>
            <a:ext cx="6078240" cy="5439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548640" y="27504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4000" b="0" strike="noStrike" spc="-1">
                <a:latin typeface="Arial"/>
              </a:rPr>
              <a:t>How to program the processor</a:t>
            </a:r>
          </a:p>
        </p:txBody>
      </p:sp>
      <p:pic>
        <p:nvPicPr>
          <p:cNvPr id="66" name="Picture 65"/>
          <p:cNvPicPr/>
          <p:nvPr/>
        </p:nvPicPr>
        <p:blipFill>
          <a:blip r:embed="rId2"/>
          <a:stretch/>
        </p:blipFill>
        <p:spPr>
          <a:xfrm>
            <a:off x="-171720" y="1742040"/>
            <a:ext cx="5018040" cy="4384440"/>
          </a:xfrm>
          <a:prstGeom prst="rect">
            <a:avLst/>
          </a:prstGeom>
          <a:ln>
            <a:noFill/>
          </a:ln>
        </p:spPr>
      </p:pic>
      <p:pic>
        <p:nvPicPr>
          <p:cNvPr id="67" name="Picture 66"/>
          <p:cNvPicPr/>
          <p:nvPr/>
        </p:nvPicPr>
        <p:blipFill>
          <a:blip r:embed="rId3"/>
          <a:stretch/>
        </p:blipFill>
        <p:spPr>
          <a:xfrm rot="12928800">
            <a:off x="3413160" y="5111280"/>
            <a:ext cx="736200" cy="431280"/>
          </a:xfrm>
          <a:prstGeom prst="rect">
            <a:avLst/>
          </a:prstGeom>
          <a:ln>
            <a:noFill/>
          </a:ln>
        </p:spPr>
      </p:pic>
      <p:sp>
        <p:nvSpPr>
          <p:cNvPr id="68" name="TextShape 2"/>
          <p:cNvSpPr txBox="1"/>
          <p:nvPr/>
        </p:nvSpPr>
        <p:spPr>
          <a:xfrm>
            <a:off x="2509200" y="5943600"/>
            <a:ext cx="23371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Micro USB connector</a:t>
            </a:r>
          </a:p>
        </p:txBody>
      </p:sp>
      <p:sp>
        <p:nvSpPr>
          <p:cNvPr id="69" name="TextShape 3"/>
          <p:cNvSpPr txBox="1"/>
          <p:nvPr/>
        </p:nvSpPr>
        <p:spPr>
          <a:xfrm>
            <a:off x="4937760" y="1463040"/>
            <a:ext cx="45464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86000" lnSpcReduction="10000"/>
          </a:bodyPr>
          <a:lstStyle/>
          <a:p>
            <a:r>
              <a:rPr lang="en-GB" sz="2400" b="0" strike="noStrike" spc="-1">
                <a:latin typeface="Arial"/>
              </a:rPr>
              <a:t>Several development tools are available: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ESP_IDF: The official Espressif development tool.</a:t>
            </a:r>
            <a:br/>
            <a:r>
              <a:rPr lang="en-GB" sz="2400" b="0" strike="noStrike" spc="-1">
                <a:latin typeface="Arial"/>
              </a:rPr>
              <a:t>Include a gcc compiler for the ESP8266 and the ESP32</a:t>
            </a:r>
            <a:br/>
            <a:r>
              <a:rPr lang="en-GB" sz="2400" b="0" strike="noStrike" spc="-1">
                <a:latin typeface="Arial"/>
              </a:rPr>
              <a:t> 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The Arduino IDE</a:t>
            </a:r>
            <a:br/>
            <a:r>
              <a:rPr lang="en-GB" sz="2400" b="0" strike="noStrike" spc="-1">
                <a:latin typeface="Arial"/>
              </a:rPr>
              <a:t>Needs extensions for these processors and the different CPU boards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MicroPython</a:t>
            </a:r>
          </a:p>
        </p:txBody>
      </p:sp>
      <p:sp>
        <p:nvSpPr>
          <p:cNvPr id="70" name="TextShape 4"/>
          <p:cNvSpPr txBox="1"/>
          <p:nvPr/>
        </p:nvSpPr>
        <p:spPr>
          <a:xfrm>
            <a:off x="4023360" y="3558240"/>
            <a:ext cx="59569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en-GB" sz="1800" b="0" strike="noStrike" spc="-1">
                <a:latin typeface="Arial"/>
              </a:rPr>
              <a:t>See: </a:t>
            </a:r>
            <a:r>
              <a:rPr lang="en-GB" sz="1800" b="0" strike="noStrike" spc="-1">
                <a:latin typeface="Arial"/>
                <a:hlinkClick r:id="rId4"/>
              </a:rPr>
              <a:t>https://docs.espressif.com/projects/esp-idf/en/latest/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Flashing the code</a:t>
            </a:r>
          </a:p>
        </p:txBody>
      </p:sp>
      <p:sp>
        <p:nvSpPr>
          <p:cNvPr id="72" name="TextShape 2"/>
          <p:cNvSpPr txBox="1"/>
          <p:nvPr/>
        </p:nvSpPr>
        <p:spPr>
          <a:xfrm>
            <a:off x="457200" y="2011680"/>
            <a:ext cx="8935560" cy="4572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GB" sz="4270" b="0" strike="noStrike" spc="-1">
              <a:latin typeface="Arial"/>
            </a:endParaRPr>
          </a:p>
        </p:txBody>
      </p:sp>
      <p:pic>
        <p:nvPicPr>
          <p:cNvPr id="73" name="Picture 72"/>
          <p:cNvPicPr/>
          <p:nvPr/>
        </p:nvPicPr>
        <p:blipFill>
          <a:blip r:embed="rId2"/>
          <a:stretch/>
        </p:blipFill>
        <p:spPr>
          <a:xfrm>
            <a:off x="1005840" y="1977480"/>
            <a:ext cx="8391240" cy="4789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504000" y="301320"/>
            <a:ext cx="907164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spAutoFit/>
          </a:bodyPr>
          <a:lstStyle/>
          <a:p>
            <a:pPr algn="ctr"/>
            <a:r>
              <a:rPr lang="en-GB" sz="5870" b="0" strike="noStrike" spc="-1">
                <a:latin typeface="Arial"/>
              </a:rPr>
              <a:t>esptool</a:t>
            </a:r>
          </a:p>
        </p:txBody>
      </p:sp>
      <p:sp>
        <p:nvSpPr>
          <p:cNvPr id="75" name="TextShape 2"/>
          <p:cNvSpPr txBox="1"/>
          <p:nvPr/>
        </p:nvSpPr>
        <p:spPr>
          <a:xfrm>
            <a:off x="504000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latin typeface="Arial"/>
              </a:rPr>
              <a:t>esptool</a:t>
            </a:r>
            <a:r>
              <a:rPr lang="en-GB" sz="2800" b="0" strike="noStrike" spc="-1" dirty="0">
                <a:latin typeface="Arial"/>
              </a:rPr>
              <a:t> is called from the </a:t>
            </a:r>
            <a:r>
              <a:rPr lang="en-GB" sz="2800" b="0" strike="noStrike" spc="-1" dirty="0" err="1">
                <a:latin typeface="Arial"/>
              </a:rPr>
              <a:t>Makefiles</a:t>
            </a:r>
            <a:r>
              <a:rPr lang="en-GB" sz="2800" b="0" strike="noStrike" spc="-1" dirty="0">
                <a:latin typeface="Arial"/>
              </a:rPr>
              <a:t> in ESP-IDF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latin typeface="Arial"/>
              </a:rPr>
              <a:t>esptool</a:t>
            </a:r>
            <a:r>
              <a:rPr lang="en-GB" sz="2800" b="0" strike="noStrike" spc="-1" dirty="0">
                <a:latin typeface="Arial"/>
              </a:rPr>
              <a:t> is used when we upload code from the Arduino IDE to the processor flash</a:t>
            </a:r>
          </a:p>
          <a:p>
            <a:pPr marL="432000" indent="-324000">
              <a:spcBef>
                <a:spcPts val="188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latin typeface="Arial"/>
              </a:rPr>
              <a:t>esptool</a:t>
            </a:r>
            <a:r>
              <a:rPr lang="en-GB" sz="2800" b="0" strike="noStrike" spc="-1" dirty="0">
                <a:latin typeface="Arial"/>
              </a:rPr>
              <a:t> is used when the </a:t>
            </a:r>
            <a:r>
              <a:rPr lang="en-GB" sz="2800" b="0" strike="noStrike" spc="-1" dirty="0" err="1">
                <a:latin typeface="Arial"/>
              </a:rPr>
              <a:t>Micropython</a:t>
            </a:r>
            <a:r>
              <a:rPr lang="en-GB" sz="2800" b="0" strike="noStrike" spc="-1" dirty="0">
                <a:latin typeface="Arial"/>
              </a:rPr>
              <a:t> IDEs </a:t>
            </a:r>
            <a:r>
              <a:rPr lang="en-GB" sz="2800" b="0" strike="noStrike" spc="-1" dirty="0" err="1">
                <a:latin typeface="Arial"/>
              </a:rPr>
              <a:t>uPyCraft</a:t>
            </a:r>
            <a:r>
              <a:rPr lang="en-GB" sz="2800" b="0" strike="noStrike" spc="-1" dirty="0">
                <a:latin typeface="Arial"/>
              </a:rPr>
              <a:t> or </a:t>
            </a:r>
            <a:r>
              <a:rPr lang="en-GB" sz="2800" b="0" strike="noStrike" spc="-1" dirty="0" err="1">
                <a:latin typeface="Arial"/>
              </a:rPr>
              <a:t>Thonny</a:t>
            </a:r>
            <a:r>
              <a:rPr lang="en-GB" sz="2800" b="0" strike="noStrike" spc="-1">
                <a:latin typeface="Arial"/>
              </a:rPr>
              <a:t> is used to </a:t>
            </a:r>
            <a:r>
              <a:rPr lang="en-GB" sz="2800" b="0" strike="noStrike" spc="-1" dirty="0">
                <a:latin typeface="Arial"/>
              </a:rPr>
              <a:t>installs </a:t>
            </a:r>
            <a:r>
              <a:rPr lang="en-GB" sz="2800" b="0" strike="noStrike" spc="-1" dirty="0" err="1">
                <a:latin typeface="Arial"/>
              </a:rPr>
              <a:t>Micropython</a:t>
            </a:r>
            <a:r>
              <a:rPr lang="en-GB" sz="2800" b="0" strike="noStrike" spc="-1" dirty="0">
                <a:latin typeface="Arial"/>
              </a:rPr>
              <a:t> onto the processor flash</a:t>
            </a:r>
          </a:p>
          <a:p>
            <a:r>
              <a:rPr lang="en-GB" sz="2800" b="0" strike="noStrike" spc="-1" dirty="0">
                <a:latin typeface="Arial"/>
              </a:rPr>
              <a:t>In the above cases the use of </a:t>
            </a:r>
            <a:r>
              <a:rPr lang="en-GB" sz="2800" b="0" strike="noStrike" spc="-1" dirty="0" err="1">
                <a:latin typeface="Arial"/>
              </a:rPr>
              <a:t>esptool</a:t>
            </a:r>
            <a:r>
              <a:rPr lang="en-GB" sz="2800" b="0" strike="noStrike" spc="-1" dirty="0">
                <a:latin typeface="Arial"/>
              </a:rPr>
              <a:t> is hidden to us. We can however also execute </a:t>
            </a:r>
            <a:r>
              <a:rPr lang="en-GB" sz="2800" b="0" strike="noStrike" spc="-1" dirty="0" err="1">
                <a:latin typeface="Arial"/>
              </a:rPr>
              <a:t>esptool</a:t>
            </a:r>
            <a:r>
              <a:rPr lang="en-GB" sz="2800" b="0" strike="noStrike" spc="-1" dirty="0">
                <a:latin typeface="Arial"/>
              </a:rPr>
              <a:t> directly.</a:t>
            </a:r>
          </a:p>
          <a:p>
            <a:r>
              <a:rPr lang="en-GB" sz="2800" b="0" strike="noStrike" spc="-1" dirty="0">
                <a:latin typeface="Arial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2973</TotalTime>
  <Words>1461</Words>
  <Application>Microsoft Macintosh PowerPoint</Application>
  <PresentationFormat>Custom</PresentationFormat>
  <Paragraphs>160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Isaac Armah-Mensah</cp:lastModifiedBy>
  <cp:revision>96</cp:revision>
  <dcterms:created xsi:type="dcterms:W3CDTF">2019-02-10T11:08:36Z</dcterms:created>
  <dcterms:modified xsi:type="dcterms:W3CDTF">2023-02-02T13:37:28Z</dcterms:modified>
  <dc:language>en-US</dc:language>
</cp:coreProperties>
</file>